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10" autoAdjust="0"/>
    <p:restoredTop sz="90988" autoAdjust="0"/>
  </p:normalViewPr>
  <p:slideViewPr>
    <p:cSldViewPr>
      <p:cViewPr varScale="1">
        <p:scale>
          <a:sx n="78" d="100"/>
          <a:sy n="78" d="100"/>
        </p:scale>
        <p:origin x="101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2FE29-A882-4B7C-9EA3-303B336585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82462731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A6B38-BF5B-42E2-8D88-99B695E43C5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0919109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A154-C1F0-406D-AE4A-279E17C623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9980438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1E6C-A55F-45B2-ADD0-CBE58E42524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6597237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C89A4-FDAA-4CC8-A398-BC721B12A65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6436989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E4C1B-BE44-4241-AB6D-11DE3375837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6607650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4E8C-FA09-435C-BCAA-F20416392CD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6569497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98D32-1EDF-4118-AA24-9043126B83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3806358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2C56-D3B7-4228-9DDA-82B562FD43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2057526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30D55-B077-447E-A5AB-757363AB7A1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0645270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87269-5E9B-4077-AF9D-36F82522885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88952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B0DE9E-E556-4E1D-9F69-76DBABD14E9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95600"/>
            <a:ext cx="8153400" cy="1143000"/>
          </a:xfrm>
        </p:spPr>
        <p:txBody>
          <a:bodyPr/>
          <a:lstStyle/>
          <a:p>
            <a:r>
              <a:rPr lang="nl-NL" altLang="nl-NL" sz="4000" b="1">
                <a:solidFill>
                  <a:srgbClr val="FF0000"/>
                </a:solidFill>
                <a:latin typeface="Arial" charset="0"/>
              </a:rPr>
              <a:t>Hoe vul je een aangifte goed in ?</a:t>
            </a:r>
            <a:endParaRPr lang="nl-NL" altLang="nl-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772400" cy="1752600"/>
          </a:xfrm>
        </p:spPr>
        <p:txBody>
          <a:bodyPr/>
          <a:lstStyle/>
          <a:p>
            <a:r>
              <a:rPr lang="nl-NL" altLang="nl-NL" i="1" dirty="0">
                <a:latin typeface="Arial" charset="0"/>
              </a:rPr>
              <a:t>Gelieve de richtlijnen op te volgen. Er is geld mee gemoeid. Deze dossiers moeten aanvaard worden door het Departement “Ongeval” van de KBVB.</a:t>
            </a:r>
            <a:endParaRPr lang="nl-NL" altLang="nl-NL" dirty="0"/>
          </a:p>
        </p:txBody>
      </p:sp>
      <p:pic>
        <p:nvPicPr>
          <p:cNvPr id="2054" name="Picture 6" descr="FCMerksem_schil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>
            <a:off x="720725" y="508000"/>
            <a:ext cx="191611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latin typeface="Arial" charset="0"/>
              </a:rPr>
              <a:t>Het formulier</a:t>
            </a:r>
            <a:endParaRPr lang="nl-NL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>
                <a:latin typeface="Arial" charset="0"/>
              </a:rPr>
              <a:t> Bij elke kwetsuur te gebruiken</a:t>
            </a:r>
          </a:p>
          <a:p>
            <a:r>
              <a:rPr lang="nl-NL" altLang="nl-NL">
                <a:latin typeface="Arial" charset="0"/>
              </a:rPr>
              <a:t> Kwetsuur opgelopen bij een wedstrijd</a:t>
            </a:r>
            <a:br>
              <a:rPr lang="nl-NL" altLang="nl-NL">
                <a:latin typeface="Arial" charset="0"/>
              </a:rPr>
            </a:br>
            <a:r>
              <a:rPr lang="nl-NL" altLang="nl-NL">
                <a:latin typeface="Arial" charset="0"/>
              </a:rPr>
              <a:t> of training</a:t>
            </a:r>
          </a:p>
          <a:p>
            <a:r>
              <a:rPr lang="nl-NL" altLang="nl-NL">
                <a:latin typeface="Arial" charset="0"/>
              </a:rPr>
              <a:t> Elke trainer of afgevaardigde is in het </a:t>
            </a:r>
            <a:br>
              <a:rPr lang="nl-NL" altLang="nl-NL">
                <a:latin typeface="Arial" charset="0"/>
              </a:rPr>
            </a:br>
            <a:r>
              <a:rPr lang="nl-NL" altLang="nl-NL">
                <a:latin typeface="Arial" charset="0"/>
              </a:rPr>
              <a:t> bezit van deze formulieren</a:t>
            </a:r>
          </a:p>
          <a:p>
            <a:r>
              <a:rPr lang="nl-NL" altLang="nl-NL">
                <a:latin typeface="Arial" charset="0"/>
              </a:rPr>
              <a:t> Reserveformulieren zijn voorhanden in</a:t>
            </a:r>
            <a:br>
              <a:rPr lang="nl-NL" altLang="nl-NL">
                <a:latin typeface="Arial" charset="0"/>
              </a:rPr>
            </a:br>
            <a:r>
              <a:rPr lang="nl-NL" altLang="nl-NL">
                <a:latin typeface="Arial" charset="0"/>
              </a:rPr>
              <a:t> de kantine</a:t>
            </a:r>
            <a:endParaRPr lang="nl-NL" altLang="nl-NL"/>
          </a:p>
        </p:txBody>
      </p:sp>
    </p:spTree>
  </p:cSld>
  <p:clrMapOvr>
    <a:masterClrMapping/>
  </p:clrMapOvr>
  <p:transition advTm="1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8618"/>
            <a:ext cx="4104456" cy="585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1355725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000" i="1">
                <a:solidFill>
                  <a:srgbClr val="FF0000"/>
                </a:solidFill>
                <a:latin typeface="Arial" charset="0"/>
              </a:rPr>
              <a:t>Wat moet er ZEKER ingevuld worden door de gekwetste ?</a:t>
            </a:r>
            <a:endParaRPr lang="nl-NL" altLang="nl-NL" sz="4000" i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5800" y="1066800"/>
            <a:ext cx="792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Naam en voornaam van de gekwetste: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5800" y="1463675"/>
            <a:ext cx="7467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dirty="0">
                <a:latin typeface="Arial" charset="0"/>
              </a:rPr>
              <a:t>Zijn/haar geboortedatum:</a:t>
            </a:r>
            <a:br>
              <a:rPr lang="nl-NL" altLang="nl-NL" dirty="0">
                <a:latin typeface="Arial" charset="0"/>
              </a:rPr>
            </a:br>
            <a:r>
              <a:rPr lang="nl-NL" altLang="nl-NL" dirty="0">
                <a:latin typeface="Arial" charset="0"/>
              </a:rPr>
              <a:t>Zijn/haar juist adres:</a:t>
            </a:r>
            <a:endParaRPr lang="nl-NL" altLang="nl-NL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69925" y="2225675"/>
            <a:ext cx="79406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>
                <a:latin typeface="Arial" charset="0"/>
              </a:rPr>
              <a:t>Geef de naam en adres van dit ziekenfonds:</a:t>
            </a:r>
            <a:br>
              <a:rPr lang="nl-NL" altLang="nl-NL">
                <a:latin typeface="Arial" charset="0"/>
              </a:rPr>
            </a:br>
            <a:r>
              <a:rPr lang="nl-NL" altLang="nl-NL">
                <a:latin typeface="Arial" charset="0"/>
              </a:rPr>
              <a:t>Aansluitingsnummer van de gekwetste bij ziekenfonds:</a:t>
            </a:r>
            <a:endParaRPr lang="nl-NL" altLang="nl-NL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85800" y="3048000"/>
            <a:ext cx="7902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dirty="0">
                <a:latin typeface="Arial" charset="0"/>
              </a:rPr>
              <a:t>Datum en uur van het ongeval: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08025" y="3476625"/>
            <a:ext cx="8435975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dirty="0">
                <a:latin typeface="Arial" charset="0"/>
              </a:rPr>
              <a:t>A) Tijdens welke officiële wedstrijd:</a:t>
            </a:r>
            <a:br>
              <a:rPr lang="nl-NL" altLang="nl-NL" dirty="0">
                <a:latin typeface="Arial" charset="0"/>
              </a:rPr>
            </a:br>
            <a:r>
              <a:rPr lang="nl-NL" altLang="nl-NL" dirty="0">
                <a:latin typeface="Arial" charset="0"/>
              </a:rPr>
              <a:t>     Welke afdeling en reeks?</a:t>
            </a:r>
            <a:br>
              <a:rPr lang="nl-NL" altLang="nl-NL" dirty="0">
                <a:latin typeface="Arial" charset="0"/>
              </a:rPr>
            </a:br>
            <a:r>
              <a:rPr lang="nl-NL" altLang="nl-NL" dirty="0">
                <a:latin typeface="Arial" charset="0"/>
              </a:rPr>
              <a:t>B) Tijdens welke vriendschappelijke wedstrijd?</a:t>
            </a:r>
            <a:br>
              <a:rPr lang="nl-NL" altLang="nl-NL" dirty="0">
                <a:latin typeface="Arial" charset="0"/>
              </a:rPr>
            </a:br>
            <a:r>
              <a:rPr lang="nl-NL" altLang="nl-NL" dirty="0">
                <a:latin typeface="Arial" charset="0"/>
              </a:rPr>
              <a:t>C) Tijdens welke training?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85800" y="5410200"/>
            <a:ext cx="7848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dirty="0">
                <a:latin typeface="Arial" charset="0"/>
              </a:rPr>
              <a:t>Omstandigheden van het ongeval:</a:t>
            </a:r>
          </a:p>
        </p:txBody>
      </p:sp>
    </p:spTree>
  </p:cSld>
  <p:clrMapOvr>
    <a:masterClrMapping/>
  </p:clrMapOvr>
  <p:transition advTm="23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 autoUpdateAnimBg="0"/>
      <p:bldP spid="5134" grpId="0" animBg="1" autoUpdateAnimBg="0"/>
      <p:bldP spid="5137" grpId="0" animBg="1" autoUpdateAnimBg="0"/>
      <p:bldP spid="5138" grpId="0" animBg="1" autoUpdateAnimBg="0"/>
      <p:bldP spid="5139" grpId="0" animBg="1" autoUpdateAnimBg="0"/>
      <p:bldP spid="514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514"/>
            <a:ext cx="427080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2498725"/>
            <a:ext cx="80772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000" dirty="0">
                <a:solidFill>
                  <a:srgbClr val="FF0000"/>
                </a:solidFill>
                <a:latin typeface="Arial" charset="0"/>
              </a:rPr>
              <a:t>Deze kant dient natuurlijk ingevuld te worden door de behandelende geneesheer.</a:t>
            </a:r>
            <a:endParaRPr lang="nl-NL" altLang="nl-NL" dirty="0"/>
          </a:p>
        </p:txBody>
      </p:sp>
    </p:spTree>
  </p:cSld>
  <p:clrMapOvr>
    <a:masterClrMapping/>
  </p:clrMapOvr>
  <p:transition advTm="7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nl-NL" altLang="nl-NL">
                <a:latin typeface="Arial" charset="0"/>
              </a:rPr>
              <a:t>Aandachtspunten</a:t>
            </a:r>
            <a:endParaRPr lang="nl-NL" alt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800600"/>
          </a:xfrm>
        </p:spPr>
        <p:txBody>
          <a:bodyPr/>
          <a:lstStyle/>
          <a:p>
            <a:r>
              <a:rPr lang="nl-NL" altLang="nl-NL" sz="2000" dirty="0">
                <a:latin typeface="Arial" charset="0"/>
              </a:rPr>
              <a:t>Het formulier MOET binnengebracht worden binnen de 10 werkdagen na het ongeval bij de secretaris.</a:t>
            </a:r>
          </a:p>
          <a:p>
            <a:r>
              <a:rPr lang="nl-NL" altLang="nl-NL" sz="2000" dirty="0">
                <a:latin typeface="Arial" charset="0"/>
              </a:rPr>
              <a:t>Indien de behandelende geneesheer kinesitherapie voorschrijft</a:t>
            </a:r>
            <a:br>
              <a:rPr lang="nl-NL" altLang="nl-NL" sz="2000" dirty="0">
                <a:latin typeface="Arial" charset="0"/>
              </a:rPr>
            </a:br>
            <a:r>
              <a:rPr lang="nl-NL" altLang="nl-NL" sz="2000" dirty="0">
                <a:latin typeface="Arial" charset="0"/>
              </a:rPr>
              <a:t>-&gt; eerst de toelating afwachten van het Federaal Solidariteitsfonds</a:t>
            </a:r>
          </a:p>
          <a:p>
            <a:r>
              <a:rPr lang="nl-NL" altLang="nl-NL" sz="2000" dirty="0">
                <a:latin typeface="Arial" charset="0"/>
              </a:rPr>
              <a:t>Indien het om een vrij ernstige kwetsuur gaat is het misschien aangeraden om een aangifte te doen bij een hospitalisatieverzekering. U zal meer terugbetaald krijgen.</a:t>
            </a:r>
          </a:p>
          <a:p>
            <a:r>
              <a:rPr lang="nl-NL" altLang="nl-NL" sz="2000" dirty="0">
                <a:latin typeface="Arial" charset="0"/>
              </a:rPr>
              <a:t>Men betaald het verschil terug tussen het maximum bedrag dat mag aangerekend worden door geneesheren min het bedrag dat men terugbetaald krijgt van het ziekenfonds</a:t>
            </a:r>
            <a:br>
              <a:rPr lang="nl-NL" altLang="nl-NL" sz="2000" dirty="0">
                <a:latin typeface="Arial" charset="0"/>
              </a:rPr>
            </a:br>
            <a:r>
              <a:rPr lang="nl-NL" altLang="nl-NL" sz="2000" dirty="0">
                <a:solidFill>
                  <a:srgbClr val="FF0000"/>
                </a:solidFill>
                <a:latin typeface="Arial" charset="0"/>
              </a:rPr>
              <a:t>Hou er rekening mee dat een NIET </a:t>
            </a:r>
            <a:r>
              <a:rPr lang="nl-NL" altLang="nl-NL" sz="2000" dirty="0" err="1">
                <a:solidFill>
                  <a:srgbClr val="FF0000"/>
                </a:solidFill>
                <a:latin typeface="Arial" charset="0"/>
              </a:rPr>
              <a:t>geconventioneerd</a:t>
            </a:r>
            <a:r>
              <a:rPr lang="nl-NL" altLang="nl-NL" sz="2000" dirty="0">
                <a:solidFill>
                  <a:srgbClr val="FF0000"/>
                </a:solidFill>
                <a:latin typeface="Arial" charset="0"/>
              </a:rPr>
              <a:t> arts steeds meer vraagt dan afgesproken met de ziekenfondsen</a:t>
            </a:r>
          </a:p>
          <a:p>
            <a:r>
              <a:rPr lang="nl-BE" altLang="nl-NL" sz="2000" dirty="0">
                <a:latin typeface="Arial" charset="0"/>
              </a:rPr>
              <a:t>Er is steeds een franchise van 10,90 euro (</a:t>
            </a:r>
            <a:r>
              <a:rPr lang="nl-BE" altLang="nl-NL" sz="2000" dirty="0" err="1">
                <a:latin typeface="Arial" charset="0"/>
              </a:rPr>
              <a:t>indexeerbaar</a:t>
            </a:r>
            <a:r>
              <a:rPr lang="nl-BE" altLang="nl-NL" sz="2000" dirty="0">
                <a:latin typeface="Arial" charset="0"/>
              </a:rPr>
              <a:t>)</a:t>
            </a:r>
            <a:endParaRPr lang="nl-NL" altLang="nl-NL" sz="2000" dirty="0">
              <a:latin typeface="Arial" charset="0"/>
            </a:endParaRPr>
          </a:p>
        </p:txBody>
      </p:sp>
    </p:spTree>
  </p:cSld>
  <p:clrMapOvr>
    <a:masterClrMapping/>
  </p:clrMapOvr>
  <p:transition advTm="25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solidFill>
                  <a:srgbClr val="FF0000"/>
                </a:solidFill>
                <a:latin typeface="Arial" charset="0"/>
              </a:rPr>
              <a:t>Vragen ?</a:t>
            </a:r>
            <a:endParaRPr lang="nl-NL" alt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9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/>
              <a:t> </a:t>
            </a:r>
            <a:r>
              <a:rPr lang="nl-NL" altLang="nl-NL" sz="2800" dirty="0">
                <a:latin typeface="Arial" charset="0"/>
              </a:rPr>
              <a:t>Vraag het jeugdbestuur, uw afgevaardigde of trainer</a:t>
            </a:r>
            <a:br>
              <a:rPr lang="nl-NL" altLang="nl-NL" sz="2800" dirty="0">
                <a:latin typeface="Arial" charset="0"/>
              </a:rPr>
            </a:br>
            <a:endParaRPr lang="nl-NL" altLang="nl-NL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NL" altLang="nl-NL" sz="2800" dirty="0">
                <a:latin typeface="Arial" charset="0"/>
              </a:rPr>
              <a:t> Vraag het aan uw secretaris</a:t>
            </a:r>
            <a:br>
              <a:rPr lang="nl-NL" altLang="nl-NL" sz="2800" dirty="0">
                <a:latin typeface="Arial" charset="0"/>
              </a:rPr>
            </a:br>
            <a:r>
              <a:rPr lang="nl-NL" altLang="nl-NL" sz="2800" dirty="0">
                <a:latin typeface="Arial" charset="0"/>
              </a:rPr>
              <a:t> Marc Snelders</a:t>
            </a:r>
            <a:br>
              <a:rPr lang="nl-NL" altLang="nl-NL" sz="2800" dirty="0">
                <a:latin typeface="Arial" charset="0"/>
              </a:rPr>
            </a:br>
            <a:r>
              <a:rPr lang="nl-NL" altLang="nl-NL" sz="2800" dirty="0">
                <a:latin typeface="Arial" charset="0"/>
              </a:rPr>
              <a:t> 03/647.29.21</a:t>
            </a:r>
          </a:p>
        </p:txBody>
      </p:sp>
    </p:spTree>
  </p:cSld>
  <p:clrMapOvr>
    <a:masterClrMapping/>
  </p:clrMapOvr>
  <p:transition advTm="7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200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315</Words>
  <Application>Microsoft Office PowerPoint</Application>
  <PresentationFormat>Diavoorstelling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Standaardontwerp</vt:lpstr>
      <vt:lpstr>Hoe vul je een aangifte goed in ?</vt:lpstr>
      <vt:lpstr>Het formulier</vt:lpstr>
      <vt:lpstr>PowerPoint-presentatie</vt:lpstr>
      <vt:lpstr>PowerPoint-presentatie</vt:lpstr>
      <vt:lpstr>Aandachtspunten</vt:lpstr>
      <vt:lpstr>Vragen ?</vt:lpstr>
    </vt:vector>
  </TitlesOfParts>
  <Company>FedPol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vul je een aangifte goed in ?</dc:title>
  <dc:creator>fedpol</dc:creator>
  <cp:lastModifiedBy>Marc Snelders</cp:lastModifiedBy>
  <cp:revision>10</cp:revision>
  <dcterms:created xsi:type="dcterms:W3CDTF">2004-12-23T12:08:55Z</dcterms:created>
  <dcterms:modified xsi:type="dcterms:W3CDTF">2021-06-07T13:24:04Z</dcterms:modified>
</cp:coreProperties>
</file>